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2026-07-08-Arbeitshilfe-FUVSS-PIA-PuK.docx, Titel und Grafik, Zeilen 2–7.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2026-07-08-Arbeitshilfe-FUVSS-PIA-PuK.docx, Zeilen 61–69.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2026-07-08-Arbeitshilfe-FUVSS-PIA-PuK.docx, Zeilen 76–77.
Abbildung 1: © Evangelische Landeskirche in Württemberg.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2026-07-08-Arbeitshilfe-FUVSS-PIA-PuK.docx, Zeilen 78–90.
Abbildung 2: © Klaus Tykwer / Diakonie RWL, in Zusammenarbeit mit EKD und Diakonie Deutschland.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2026-07-08-Arbeitshilfe-FUVSS-PIA-PuK.docx, Zeilen 136–146.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2026-07-08-Arbeitshilfe-FUVSS-PIA-PuK.docx, Zeilen 96–116 und 132–135.
Visual „Intervention – gemeinsam handeln“ aus der Arbeitshilfe.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2026-07-08-Arbeitshilfe-FUVSS-PIA-PuK.docx, Zeilen 89–90, 135, 147–159 und 179–180.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0A9E0"/>
          </a:solidFill>
          <a:ln w="12700">
            <a:solidFill>
              <a:srgbClr val="00A9E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051560"/>
            <a:ext cx="306324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</a:rPr>
              <a:t>Schutz vor und</a:t>
            </a:r>
            <a:endParaRPr lang="en-US" sz="2700" dirty="0"/>
          </a:p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</a:rPr>
              <a:t>Intervention bei</a:t>
            </a:r>
            <a:endParaRPr lang="en-US" sz="2700" dirty="0"/>
          </a:p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</a:rPr>
              <a:t>sexualisierter Gewalt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21792" y="3246120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Arbeitshilfe 2026</a:t>
            </a:r>
            <a:endParaRPr lang="en-US" sz="1600" dirty="0"/>
          </a:p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FUVSS-PIA</a:t>
            </a:r>
            <a:endParaRPr lang="en-US" sz="1600" dirty="0"/>
          </a:p>
        </p:txBody>
      </p:sp>
      <p:pic>
        <p:nvPicPr>
          <p:cNvPr id="6" name="Image 0" descr="/mnt/data/.ppt_work/media/image1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6420" y="594360"/>
            <a:ext cx="4892040" cy="48920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4892040" y="5596128"/>
            <a:ext cx="6309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2384A"/>
                </a:solidFill>
              </a:rPr>
              <a:t>Orientierung für verantwortungsvolles, betroffenensensibles und strukturiertes Handeln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4937760" y="6327648"/>
            <a:ext cx="6217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C6D75"/>
                </a:solidFill>
              </a:rPr>
              <a:t>Diakonie Rheinland-Westfalen-Lippe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A9E0"/>
          </a:solidFill>
          <a:ln w="12700">
            <a:solidFill>
              <a:srgbClr val="00A9E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238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Worum es in der Arbeitshilfe geht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94360" y="932688"/>
            <a:ext cx="10972800" cy="1"/>
          </a:xfrm>
          <a:prstGeom prst="line">
            <a:avLst/>
          </a:prstGeom>
          <a:noFill/>
          <a:ln w="12700">
            <a:solidFill>
              <a:srgbClr val="D9E5E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0528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5C6D75"/>
                </a:solidFill>
              </a:rPr>
              <a:t>Diakonie RWL · FUVSS-PIA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1064240" y="6473952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00A9E0"/>
                </a:solidFill>
              </a:rPr>
              <a:t>02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94360" y="1170432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A9E0"/>
                </a:solidFill>
              </a:rPr>
              <a:t>Handlungssicherheit beginnt mit einer klaren Haltung und bekannten Wegen.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594360" y="1828800"/>
            <a:ext cx="3429000" cy="3200400"/>
          </a:xfrm>
          <a:prstGeom prst="roundRect">
            <a:avLst>
              <a:gd name="adj" fmla="val 2286"/>
            </a:avLst>
          </a:prstGeom>
          <a:solidFill>
            <a:srgbClr val="F3F7F9"/>
          </a:solidFill>
          <a:ln w="12700">
            <a:solidFill>
              <a:srgbClr val="DDE8ED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594360" y="1828800"/>
            <a:ext cx="82296" cy="3200400"/>
          </a:xfrm>
          <a:prstGeom prst="rect">
            <a:avLst/>
          </a:prstGeom>
          <a:solidFill>
            <a:srgbClr val="005CA9"/>
          </a:solidFill>
          <a:ln w="12700">
            <a:solidFill>
              <a:srgbClr val="005CA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04672" y="1993392"/>
            <a:ext cx="30449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84A"/>
                </a:solidFill>
              </a:rPr>
              <a:t>Orientierung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804672" y="2359152"/>
            <a:ext cx="3044952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150" dirty="0">
                <a:solidFill>
                  <a:srgbClr val="5C6D75"/>
                </a:solidFill>
              </a:rPr>
              <a:t>Erste Handlungsschritte für Mitarbeitende, Verantwortungsträger*innen und betroffene Personen</a:t>
            </a:r>
            <a:endParaRPr lang="en-US" sz="1150" dirty="0"/>
          </a:p>
          <a:p>
            <a:r>
              <a:rPr lang="en-US" sz="1150" dirty="0">
                <a:solidFill>
                  <a:srgbClr val="5C6D75"/>
                </a:solidFill>
              </a:rPr>
              <a:t>Kurz, verständlich und praxisnah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343400" y="1828800"/>
            <a:ext cx="3429000" cy="3200400"/>
          </a:xfrm>
          <a:prstGeom prst="roundRect">
            <a:avLst>
              <a:gd name="adj" fmla="val 2286"/>
            </a:avLst>
          </a:prstGeom>
          <a:solidFill>
            <a:srgbClr val="F3F7F9"/>
          </a:solidFill>
          <a:ln w="12700">
            <a:solidFill>
              <a:srgbClr val="DDE8ED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343400" y="1828800"/>
            <a:ext cx="82296" cy="3200400"/>
          </a:xfrm>
          <a:prstGeom prst="rect">
            <a:avLst/>
          </a:prstGeom>
          <a:solidFill>
            <a:srgbClr val="5B2A77"/>
          </a:solidFill>
          <a:ln w="12700">
            <a:solidFill>
              <a:srgbClr val="5B2A7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53712" y="1993392"/>
            <a:ext cx="30449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84A"/>
                </a:solidFill>
              </a:rPr>
              <a:t>Einordnung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4553712" y="2359152"/>
            <a:ext cx="3044952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150" dirty="0">
                <a:solidFill>
                  <a:srgbClr val="5C6D75"/>
                </a:solidFill>
              </a:rPr>
              <a:t>Ersetzt nicht das einrichtungsspezifische Schutzkonzept</a:t>
            </a:r>
            <a:endParaRPr lang="en-US" sz="1150" dirty="0"/>
          </a:p>
          <a:p>
            <a:r>
              <a:rPr lang="en-US" sz="1150" dirty="0">
                <a:solidFill>
                  <a:srgbClr val="5C6D75"/>
                </a:solidFill>
              </a:rPr>
              <a:t>Verweist auf Beratung, Meldewege und Unterstützung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8092440" y="1828800"/>
            <a:ext cx="3429000" cy="3200400"/>
          </a:xfrm>
          <a:prstGeom prst="roundRect">
            <a:avLst>
              <a:gd name="adj" fmla="val 2286"/>
            </a:avLst>
          </a:prstGeom>
          <a:solidFill>
            <a:srgbClr val="F3F7F9"/>
          </a:solidFill>
          <a:ln w="12700">
            <a:solidFill>
              <a:srgbClr val="DDE8ED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8092440" y="1828800"/>
            <a:ext cx="82296" cy="3200400"/>
          </a:xfrm>
          <a:prstGeom prst="rect">
            <a:avLst/>
          </a:prstGeom>
          <a:solidFill>
            <a:srgbClr val="75B843"/>
          </a:solidFill>
          <a:ln w="12700">
            <a:solidFill>
              <a:srgbClr val="75B84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302752" y="1993392"/>
            <a:ext cx="30449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84A"/>
                </a:solidFill>
              </a:rPr>
              <a:t>Leitprinzipien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8302752" y="2359152"/>
            <a:ext cx="3044952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150" dirty="0">
                <a:solidFill>
                  <a:srgbClr val="5C6D75"/>
                </a:solidFill>
              </a:rPr>
              <a:t>Würde achten</a:t>
            </a:r>
            <a:endParaRPr lang="en-US" sz="1150" dirty="0"/>
          </a:p>
          <a:p>
            <a:r>
              <a:rPr lang="en-US" sz="1150" dirty="0">
                <a:solidFill>
                  <a:srgbClr val="5C6D75"/>
                </a:solidFill>
              </a:rPr>
              <a:t>Zuhören und ernst nehmen</a:t>
            </a:r>
            <a:endParaRPr lang="en-US" sz="1150" dirty="0"/>
          </a:p>
          <a:p>
            <a:r>
              <a:rPr lang="en-US" sz="1150" dirty="0">
                <a:solidFill>
                  <a:srgbClr val="5C6D75"/>
                </a:solidFill>
              </a:rPr>
              <a:t>Schutz, Transparenz und Verlässlichkeit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822960" y="5532120"/>
            <a:ext cx="10424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5C6D75"/>
                </a:solidFill>
              </a:rPr>
              <a:t>Hinweis: Die Inhalte können belastend sein. Unterstützungsangebote und Ansprechpersonen sind Teil der Arbeitshilfe.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A9E0"/>
          </a:solidFill>
          <a:ln w="12700">
            <a:solidFill>
              <a:srgbClr val="00A9E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238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Erste Hilfe bei einem Hinweis oder einer Vermutung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94360" y="932688"/>
            <a:ext cx="10972800" cy="1"/>
          </a:xfrm>
          <a:prstGeom prst="line">
            <a:avLst/>
          </a:prstGeom>
          <a:noFill/>
          <a:ln w="12700">
            <a:solidFill>
              <a:srgbClr val="D9E5E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0528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5C6D75"/>
                </a:solidFill>
              </a:rPr>
              <a:t>Diakonie RWL · FUVSS-PIA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1064240" y="6473952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00A9E0"/>
                </a:solidFill>
              </a:rPr>
              <a:t>03</a:t>
            </a:r>
            <a:endParaRPr lang="en-US" sz="900" dirty="0"/>
          </a:p>
        </p:txBody>
      </p:sp>
      <p:pic>
        <p:nvPicPr>
          <p:cNvPr id="7" name="Image 0" descr="/mnt/data/.ppt_work/media/image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522" y="1234440"/>
            <a:ext cx="5252436" cy="489204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086600" y="1280160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2384A"/>
                </a:solidFill>
              </a:rPr>
              <a:t>Was jetzt zählt</a:t>
            </a:r>
            <a:endParaRPr lang="en-US" sz="1900" dirty="0"/>
          </a:p>
        </p:txBody>
      </p:sp>
      <p:sp>
        <p:nvSpPr>
          <p:cNvPr id="9" name="Shape 6"/>
          <p:cNvSpPr/>
          <p:nvPr/>
        </p:nvSpPr>
        <p:spPr>
          <a:xfrm>
            <a:off x="6995160" y="1783080"/>
            <a:ext cx="4434840" cy="1078992"/>
          </a:xfrm>
          <a:prstGeom prst="roundRect">
            <a:avLst>
              <a:gd name="adj" fmla="val 6780"/>
            </a:avLst>
          </a:prstGeom>
          <a:solidFill>
            <a:srgbClr val="F3F7F9"/>
          </a:solidFill>
          <a:ln w="12700">
            <a:solidFill>
              <a:srgbClr val="DDE8ED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995160" y="1783080"/>
            <a:ext cx="82296" cy="1078992"/>
          </a:xfrm>
          <a:prstGeom prst="rect">
            <a:avLst/>
          </a:prstGeom>
          <a:solidFill>
            <a:srgbClr val="A83A3A"/>
          </a:solidFill>
          <a:ln w="12700">
            <a:solidFill>
              <a:srgbClr val="A83A3A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205472" y="1947672"/>
            <a:ext cx="4050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84A"/>
                </a:solidFill>
              </a:rPr>
              <a:t>1 · Sicherheit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7205472" y="2313432"/>
            <a:ext cx="40507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150" dirty="0">
                <a:solidFill>
                  <a:srgbClr val="5C6D75"/>
                </a:solidFill>
              </a:rPr>
              <a:t>Akute Gefährdung sofort beenden. Ruhe bewahren und überlegt handeln.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6995160" y="3044952"/>
            <a:ext cx="4434840" cy="1078992"/>
          </a:xfrm>
          <a:prstGeom prst="roundRect">
            <a:avLst>
              <a:gd name="adj" fmla="val 6780"/>
            </a:avLst>
          </a:prstGeom>
          <a:solidFill>
            <a:srgbClr val="F3F7F9"/>
          </a:solidFill>
          <a:ln w="12700">
            <a:solidFill>
              <a:srgbClr val="DDE8ED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6995160" y="3044952"/>
            <a:ext cx="82296" cy="1078992"/>
          </a:xfrm>
          <a:prstGeom prst="rect">
            <a:avLst/>
          </a:prstGeom>
          <a:solidFill>
            <a:srgbClr val="5B2A77"/>
          </a:solidFill>
          <a:ln w="12700">
            <a:solidFill>
              <a:srgbClr val="5B2A77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205472" y="3209544"/>
            <a:ext cx="4050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84A"/>
                </a:solidFill>
              </a:rPr>
              <a:t>2 · Zuhören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7205472" y="3575304"/>
            <a:ext cx="40507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150" dirty="0">
                <a:solidFill>
                  <a:srgbClr val="5C6D75"/>
                </a:solidFill>
              </a:rPr>
              <a:t>Aufmerksam und ernsthaft zuhören. Keine Konfrontation und keine eigenen Ermittlungen.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6995160" y="4306824"/>
            <a:ext cx="4434840" cy="1078992"/>
          </a:xfrm>
          <a:prstGeom prst="roundRect">
            <a:avLst>
              <a:gd name="adj" fmla="val 6780"/>
            </a:avLst>
          </a:prstGeom>
          <a:solidFill>
            <a:srgbClr val="F3F7F9"/>
          </a:solidFill>
          <a:ln w="12700">
            <a:solidFill>
              <a:srgbClr val="DDE8ED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6995160" y="4306824"/>
            <a:ext cx="82296" cy="1078992"/>
          </a:xfrm>
          <a:prstGeom prst="rect">
            <a:avLst/>
          </a:prstGeom>
          <a:solidFill>
            <a:srgbClr val="005CA9"/>
          </a:solidFill>
          <a:ln w="12700">
            <a:solidFill>
              <a:srgbClr val="005CA9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205472" y="4471416"/>
            <a:ext cx="4050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84A"/>
                </a:solidFill>
              </a:rPr>
              <a:t>3 · Dokumentieren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7205472" y="4837176"/>
            <a:ext cx="40507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150" dirty="0">
                <a:solidFill>
                  <a:srgbClr val="5C6D75"/>
                </a:solidFill>
              </a:rPr>
              <a:t>Wahrnehmungen und bisherige Handlungsschritte zeitnah festhalten. Fachliche Unterstützung hinzuziehen.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A9E0"/>
          </a:solidFill>
          <a:ln w="12700">
            <a:solidFill>
              <a:srgbClr val="00A9E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238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Melden, beraten, strukturiert handeln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94360" y="932688"/>
            <a:ext cx="10972800" cy="1"/>
          </a:xfrm>
          <a:prstGeom prst="line">
            <a:avLst/>
          </a:prstGeom>
          <a:noFill/>
          <a:ln w="12700">
            <a:solidFill>
              <a:srgbClr val="D9E5E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0528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5C6D75"/>
                </a:solidFill>
              </a:rPr>
              <a:t>Diakonie RWL · FUVSS-PIA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1064240" y="6473952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00A9E0"/>
                </a:solidFill>
              </a:rPr>
              <a:t>04</a:t>
            </a:r>
            <a:endParaRPr lang="en-US" sz="900" dirty="0"/>
          </a:p>
        </p:txBody>
      </p:sp>
      <p:pic>
        <p:nvPicPr>
          <p:cNvPr id="7" name="Image 0" descr="/mnt/data/.ppt_work/media/image5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1294250"/>
            <a:ext cx="6492240" cy="4589541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360920" y="128016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2384A"/>
                </a:solidFill>
              </a:rPr>
              <a:t>Kern des Meldewegs</a:t>
            </a:r>
            <a:endParaRPr lang="en-US" sz="1900" dirty="0"/>
          </a:p>
        </p:txBody>
      </p:sp>
      <p:sp>
        <p:nvSpPr>
          <p:cNvPr id="9" name="Shape 6"/>
          <p:cNvSpPr/>
          <p:nvPr/>
        </p:nvSpPr>
        <p:spPr>
          <a:xfrm>
            <a:off x="7269480" y="1783080"/>
            <a:ext cx="4251960" cy="1115568"/>
          </a:xfrm>
          <a:prstGeom prst="roundRect">
            <a:avLst>
              <a:gd name="adj" fmla="val 6557"/>
            </a:avLst>
          </a:prstGeom>
          <a:solidFill>
            <a:srgbClr val="F3F7F9"/>
          </a:solidFill>
          <a:ln w="12700">
            <a:solidFill>
              <a:srgbClr val="DDE8ED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7269480" y="1783080"/>
            <a:ext cx="82296" cy="1115568"/>
          </a:xfrm>
          <a:prstGeom prst="rect">
            <a:avLst/>
          </a:prstGeom>
          <a:solidFill>
            <a:srgbClr val="75B843"/>
          </a:solidFill>
          <a:ln w="12700">
            <a:solidFill>
              <a:srgbClr val="75B843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479792" y="1947672"/>
            <a:ext cx="38679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84A"/>
                </a:solidFill>
              </a:rPr>
              <a:t>Recht auf Beratung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7479792" y="2313432"/>
            <a:ext cx="386791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150" dirty="0">
                <a:solidFill>
                  <a:srgbClr val="5C6D75"/>
                </a:solidFill>
              </a:rPr>
              <a:t>Anonyme Beratung ist möglich, um Fragen zu klären und Unterstützung zu erhalten.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7269480" y="3108960"/>
            <a:ext cx="4251960" cy="1115568"/>
          </a:xfrm>
          <a:prstGeom prst="roundRect">
            <a:avLst>
              <a:gd name="adj" fmla="val 6557"/>
            </a:avLst>
          </a:prstGeom>
          <a:solidFill>
            <a:srgbClr val="F3F7F9"/>
          </a:solidFill>
          <a:ln w="12700">
            <a:solidFill>
              <a:srgbClr val="DDE8ED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7269480" y="3108960"/>
            <a:ext cx="82296" cy="1115568"/>
          </a:xfrm>
          <a:prstGeom prst="rect">
            <a:avLst/>
          </a:prstGeom>
          <a:solidFill>
            <a:srgbClr val="E6784F"/>
          </a:solidFill>
          <a:ln w="12700">
            <a:solidFill>
              <a:srgbClr val="E6784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479792" y="3273552"/>
            <a:ext cx="38679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84A"/>
                </a:solidFill>
              </a:rPr>
              <a:t>Meldepflicht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7479792" y="3639312"/>
            <a:ext cx="386791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150" dirty="0">
                <a:solidFill>
                  <a:srgbClr val="5C6D75"/>
                </a:solidFill>
              </a:rPr>
              <a:t>Bei begründetem Verdacht gilt die unverzügliche Meldung nach § 8 KGSsG.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7269480" y="4434840"/>
            <a:ext cx="4251960" cy="1115568"/>
          </a:xfrm>
          <a:prstGeom prst="roundRect">
            <a:avLst>
              <a:gd name="adj" fmla="val 6557"/>
            </a:avLst>
          </a:prstGeom>
          <a:solidFill>
            <a:srgbClr val="F3F7F9"/>
          </a:solidFill>
          <a:ln w="12700">
            <a:solidFill>
              <a:srgbClr val="DDE8ED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7269480" y="4434840"/>
            <a:ext cx="82296" cy="1115568"/>
          </a:xfrm>
          <a:prstGeom prst="rect">
            <a:avLst/>
          </a:prstGeom>
          <a:solidFill>
            <a:srgbClr val="005CA9"/>
          </a:solidFill>
          <a:ln w="12700">
            <a:solidFill>
              <a:srgbClr val="005CA9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479792" y="4599432"/>
            <a:ext cx="38679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84A"/>
                </a:solidFill>
              </a:rPr>
              <a:t>Ziel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7479792" y="4965192"/>
            <a:ext cx="386791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150" dirty="0">
                <a:solidFill>
                  <a:srgbClr val="5C6D75"/>
                </a:solidFill>
              </a:rPr>
              <a:t>Schutz ermöglichen, Zuständigkeit klären und ein verlässliches Verfahren eröffnen.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A9E0"/>
          </a:solidFill>
          <a:ln w="12700">
            <a:solidFill>
              <a:srgbClr val="00A9E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238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Interventionsprozess in sechs Phasen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94360" y="932688"/>
            <a:ext cx="10972800" cy="1"/>
          </a:xfrm>
          <a:prstGeom prst="line">
            <a:avLst/>
          </a:prstGeom>
          <a:noFill/>
          <a:ln w="12700">
            <a:solidFill>
              <a:srgbClr val="D9E5E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0528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5C6D75"/>
                </a:solidFill>
              </a:rPr>
              <a:t>Diakonie RWL · FUVSS-PIA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1064240" y="6473952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00A9E0"/>
                </a:solidFill>
              </a:rPr>
              <a:t>05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594360" y="1828800"/>
            <a:ext cx="1572768" cy="1874520"/>
          </a:xfrm>
          <a:prstGeom prst="roundRect">
            <a:avLst>
              <a:gd name="adj" fmla="val 5814"/>
            </a:avLst>
          </a:prstGeom>
          <a:solidFill>
            <a:srgbClr val="E9F6FB"/>
          </a:solidFill>
          <a:ln w="25400">
            <a:solidFill>
              <a:srgbClr val="00A9E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15568" y="2084832"/>
            <a:ext cx="530352" cy="530352"/>
          </a:xfrm>
          <a:prstGeom prst="ellipse">
            <a:avLst/>
          </a:prstGeom>
          <a:solidFill>
            <a:srgbClr val="00A9E0"/>
          </a:solidFill>
          <a:ln w="12700">
            <a:solidFill>
              <a:srgbClr val="00A9E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115568" y="2194560"/>
            <a:ext cx="5303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0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20" y="2898648"/>
            <a:ext cx="129844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2384A"/>
                </a:solidFill>
              </a:rPr>
              <a:t>Meldung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2212848" y="2542032"/>
            <a:ext cx="256032" cy="438912"/>
          </a:xfrm>
          <a:prstGeom prst="chevron">
            <a:avLst/>
          </a:prstGeom>
          <a:solidFill>
            <a:srgbClr val="BFD3DC"/>
          </a:solidFill>
          <a:ln w="12700">
            <a:solidFill>
              <a:srgbClr val="BFD3D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496312" y="1828800"/>
            <a:ext cx="1572768" cy="1874520"/>
          </a:xfrm>
          <a:prstGeom prst="roundRect">
            <a:avLst>
              <a:gd name="adj" fmla="val 5814"/>
            </a:avLst>
          </a:prstGeom>
          <a:solidFill>
            <a:srgbClr val="F3F7F9"/>
          </a:solidFill>
          <a:ln w="25400">
            <a:solidFill>
              <a:srgbClr val="005CA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017520" y="2084832"/>
            <a:ext cx="530352" cy="530352"/>
          </a:xfrm>
          <a:prstGeom prst="ellipse">
            <a:avLst/>
          </a:prstGeom>
          <a:solidFill>
            <a:srgbClr val="005CA9"/>
          </a:solidFill>
          <a:ln w="12700">
            <a:solidFill>
              <a:srgbClr val="005CA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017520" y="2194560"/>
            <a:ext cx="5303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1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2633472" y="2898648"/>
            <a:ext cx="129844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2384A"/>
                </a:solidFill>
              </a:rPr>
              <a:t>Team bilden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114800" y="2542032"/>
            <a:ext cx="256032" cy="438912"/>
          </a:xfrm>
          <a:prstGeom prst="chevron">
            <a:avLst/>
          </a:prstGeom>
          <a:solidFill>
            <a:srgbClr val="BFD3DC"/>
          </a:solidFill>
          <a:ln w="12700">
            <a:solidFill>
              <a:srgbClr val="BFD3D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398264" y="1828800"/>
            <a:ext cx="1572768" cy="1874520"/>
          </a:xfrm>
          <a:prstGeom prst="roundRect">
            <a:avLst>
              <a:gd name="adj" fmla="val 5814"/>
            </a:avLst>
          </a:prstGeom>
          <a:solidFill>
            <a:srgbClr val="E9F6FB"/>
          </a:solidFill>
          <a:ln w="25400">
            <a:solidFill>
              <a:srgbClr val="5B2A77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919472" y="2084832"/>
            <a:ext cx="530352" cy="530352"/>
          </a:xfrm>
          <a:prstGeom prst="ellipse">
            <a:avLst/>
          </a:prstGeom>
          <a:solidFill>
            <a:srgbClr val="5B2A77"/>
          </a:solidFill>
          <a:ln w="12700">
            <a:solidFill>
              <a:srgbClr val="5B2A7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919472" y="2194560"/>
            <a:ext cx="5303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2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535424" y="2898648"/>
            <a:ext cx="129844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2384A"/>
                </a:solidFill>
              </a:rPr>
              <a:t>Stabilisieren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016752" y="2542032"/>
            <a:ext cx="256032" cy="438912"/>
          </a:xfrm>
          <a:prstGeom prst="chevron">
            <a:avLst/>
          </a:prstGeom>
          <a:solidFill>
            <a:srgbClr val="BFD3DC"/>
          </a:solidFill>
          <a:ln w="12700">
            <a:solidFill>
              <a:srgbClr val="BFD3D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300216" y="1828800"/>
            <a:ext cx="1572768" cy="1874520"/>
          </a:xfrm>
          <a:prstGeom prst="roundRect">
            <a:avLst>
              <a:gd name="adj" fmla="val 5814"/>
            </a:avLst>
          </a:prstGeom>
          <a:solidFill>
            <a:srgbClr val="F3F7F9"/>
          </a:solidFill>
          <a:ln w="25400">
            <a:solidFill>
              <a:srgbClr val="E6784F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821424" y="2084832"/>
            <a:ext cx="530352" cy="530352"/>
          </a:xfrm>
          <a:prstGeom prst="ellipse">
            <a:avLst/>
          </a:prstGeom>
          <a:solidFill>
            <a:srgbClr val="E6784F"/>
          </a:solidFill>
          <a:ln w="12700">
            <a:solidFill>
              <a:srgbClr val="E6784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821424" y="2194560"/>
            <a:ext cx="5303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3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6437376" y="2898648"/>
            <a:ext cx="129844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2384A"/>
                </a:solidFill>
              </a:rPr>
              <a:t>Aufklären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7918704" y="2542032"/>
            <a:ext cx="256032" cy="438912"/>
          </a:xfrm>
          <a:prstGeom prst="chevron">
            <a:avLst/>
          </a:prstGeom>
          <a:solidFill>
            <a:srgbClr val="BFD3DC"/>
          </a:solidFill>
          <a:ln w="12700">
            <a:solidFill>
              <a:srgbClr val="BFD3DC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202168" y="1828800"/>
            <a:ext cx="1572768" cy="1874520"/>
          </a:xfrm>
          <a:prstGeom prst="roundRect">
            <a:avLst>
              <a:gd name="adj" fmla="val 5814"/>
            </a:avLst>
          </a:prstGeom>
          <a:solidFill>
            <a:srgbClr val="E9F6FB"/>
          </a:solidFill>
          <a:ln w="25400">
            <a:solidFill>
              <a:srgbClr val="75B843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8723376" y="2084832"/>
            <a:ext cx="530352" cy="530352"/>
          </a:xfrm>
          <a:prstGeom prst="ellipse">
            <a:avLst/>
          </a:prstGeom>
          <a:solidFill>
            <a:srgbClr val="75B843"/>
          </a:solidFill>
          <a:ln w="12700">
            <a:solidFill>
              <a:srgbClr val="75B843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723376" y="2194560"/>
            <a:ext cx="5303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4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8339328" y="2898648"/>
            <a:ext cx="129844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2384A"/>
                </a:solidFill>
              </a:rPr>
              <a:t>Unterstützen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9820656" y="2542032"/>
            <a:ext cx="256032" cy="438912"/>
          </a:xfrm>
          <a:prstGeom prst="chevron">
            <a:avLst/>
          </a:prstGeom>
          <a:solidFill>
            <a:srgbClr val="BFD3DC"/>
          </a:solidFill>
          <a:ln w="12700">
            <a:solidFill>
              <a:srgbClr val="BFD3DC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0104120" y="1828800"/>
            <a:ext cx="1572768" cy="1874520"/>
          </a:xfrm>
          <a:prstGeom prst="roundRect">
            <a:avLst>
              <a:gd name="adj" fmla="val 5814"/>
            </a:avLst>
          </a:prstGeom>
          <a:solidFill>
            <a:srgbClr val="F3F7F9"/>
          </a:solidFill>
          <a:ln w="25400">
            <a:solidFill>
              <a:srgbClr val="12384A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0625328" y="2084832"/>
            <a:ext cx="530352" cy="530352"/>
          </a:xfrm>
          <a:prstGeom prst="ellipse">
            <a:avLst/>
          </a:prstGeom>
          <a:solidFill>
            <a:srgbClr val="12384A"/>
          </a:solidFill>
          <a:ln w="12700">
            <a:solidFill>
              <a:srgbClr val="12384A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10625328" y="2194560"/>
            <a:ext cx="5303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5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10241280" y="2898648"/>
            <a:ext cx="129844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2384A"/>
                </a:solidFill>
              </a:rPr>
              <a:t>Abschluss &amp;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12384A"/>
                </a:solidFill>
              </a:rPr>
              <a:t>Aufarbeitung</a:t>
            </a:r>
            <a:endParaRPr lang="en-US" sz="1300" dirty="0"/>
          </a:p>
        </p:txBody>
      </p:sp>
      <p:sp>
        <p:nvSpPr>
          <p:cNvPr id="36" name="Text 34"/>
          <p:cNvSpPr/>
          <p:nvPr/>
        </p:nvSpPr>
        <p:spPr>
          <a:xfrm>
            <a:off x="960120" y="4434840"/>
            <a:ext cx="10241280" cy="594360"/>
          </a:xfrm>
          <a:prstGeom prst="rect">
            <a:avLst/>
          </a:prstGeom>
          <a:solidFill>
            <a:srgbClr val="12384A"/>
          </a:solidFill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Durchgehend: Betroffenenorientierung · Dokumentation · Schutz · Kommunikation · Prüfung der Gefährdungslage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1188720" y="5257800"/>
            <a:ext cx="9784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i="1" dirty="0">
                <a:solidFill>
                  <a:srgbClr val="5C6D75"/>
                </a:solidFill>
              </a:rPr>
              <a:t>Die konkrete Ausgestaltung richtet sich nach dem Schutzkonzept der jeweiligen Mitgliedseinrichtung.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A9E0"/>
          </a:solidFill>
          <a:ln w="12700">
            <a:solidFill>
              <a:srgbClr val="00A9E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238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gute Intervention trägt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94360" y="932688"/>
            <a:ext cx="10972800" cy="1"/>
          </a:xfrm>
          <a:prstGeom prst="line">
            <a:avLst/>
          </a:prstGeom>
          <a:noFill/>
          <a:ln w="12700">
            <a:solidFill>
              <a:srgbClr val="D9E5E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0528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5C6D75"/>
                </a:solidFill>
              </a:rPr>
              <a:t>Diakonie RWL · FUVSS-PIA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1064240" y="6473952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00A9E0"/>
                </a:solidFill>
              </a:rPr>
              <a:t>06</a:t>
            </a:r>
            <a:endParaRPr lang="en-US" sz="900" dirty="0"/>
          </a:p>
        </p:txBody>
      </p:sp>
      <p:pic>
        <p:nvPicPr>
          <p:cNvPr id="7" name="Image 0" descr="/mnt/data/.ppt_work/media/image9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902" y="1234440"/>
            <a:ext cx="3212795" cy="45262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434840" y="1325880"/>
            <a:ext cx="3154680" cy="1965960"/>
          </a:xfrm>
          <a:prstGeom prst="roundRect">
            <a:avLst>
              <a:gd name="adj" fmla="val 3721"/>
            </a:avLst>
          </a:prstGeom>
          <a:solidFill>
            <a:srgbClr val="F3F7F9"/>
          </a:solidFill>
          <a:ln w="12700">
            <a:solidFill>
              <a:srgbClr val="DDE8ED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4434840" y="1325880"/>
            <a:ext cx="82296" cy="1965960"/>
          </a:xfrm>
          <a:prstGeom prst="rect">
            <a:avLst/>
          </a:prstGeom>
          <a:solidFill>
            <a:srgbClr val="5B2A77"/>
          </a:solidFill>
          <a:ln w="12700">
            <a:solidFill>
              <a:srgbClr val="5B2A77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645152" y="1490472"/>
            <a:ext cx="27706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84A"/>
                </a:solidFill>
              </a:rPr>
              <a:t>Betroffenenorientierung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4645152" y="1856232"/>
            <a:ext cx="277063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150" dirty="0">
                <a:solidFill>
                  <a:srgbClr val="5C6D75"/>
                </a:solidFill>
              </a:rPr>
              <a:t>Schutz und Unterstützung priorisieren</a:t>
            </a:r>
            <a:endParaRPr lang="en-US" sz="1150" dirty="0"/>
          </a:p>
          <a:p>
            <a:r>
              <a:rPr lang="en-US" sz="1150" dirty="0">
                <a:solidFill>
                  <a:srgbClr val="5C6D75"/>
                </a:solidFill>
              </a:rPr>
              <a:t>Keine gemeinsamen Gespräche mit der beschuldigten Person</a:t>
            </a:r>
            <a:endParaRPr lang="en-US" sz="1150" dirty="0"/>
          </a:p>
          <a:p>
            <a:r>
              <a:rPr lang="en-US" sz="1150" dirty="0">
                <a:solidFill>
                  <a:srgbClr val="5C6D75"/>
                </a:solidFill>
              </a:rPr>
              <a:t>Beteiligung ermöglichen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7909560" y="1325880"/>
            <a:ext cx="3154680" cy="1965960"/>
          </a:xfrm>
          <a:prstGeom prst="roundRect">
            <a:avLst>
              <a:gd name="adj" fmla="val 3721"/>
            </a:avLst>
          </a:prstGeom>
          <a:solidFill>
            <a:srgbClr val="F3F7F9"/>
          </a:solidFill>
          <a:ln w="12700">
            <a:solidFill>
              <a:srgbClr val="DDE8ED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7909560" y="1325880"/>
            <a:ext cx="82296" cy="1965960"/>
          </a:xfrm>
          <a:prstGeom prst="rect">
            <a:avLst/>
          </a:prstGeom>
          <a:solidFill>
            <a:srgbClr val="005CA9"/>
          </a:solidFill>
          <a:ln w="12700">
            <a:solidFill>
              <a:srgbClr val="005CA9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119872" y="1490472"/>
            <a:ext cx="27706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84A"/>
                </a:solidFill>
              </a:rPr>
              <a:t>Multiprofessionalität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8119872" y="1856232"/>
            <a:ext cx="277063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150" dirty="0">
                <a:solidFill>
                  <a:srgbClr val="5C6D75"/>
                </a:solidFill>
              </a:rPr>
              <a:t>Recht, Personal, Kommunikation und externe Fachberatung einbeziehen</a:t>
            </a:r>
            <a:endParaRPr lang="en-US" sz="1150" dirty="0"/>
          </a:p>
          <a:p>
            <a:r>
              <a:rPr lang="en-US" sz="1150" dirty="0">
                <a:solidFill>
                  <a:srgbClr val="5C6D75"/>
                </a:solidFill>
              </a:rPr>
              <a:t>Befangenheiten prüfen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4434840" y="3657600"/>
            <a:ext cx="3154680" cy="1965960"/>
          </a:xfrm>
          <a:prstGeom prst="roundRect">
            <a:avLst>
              <a:gd name="adj" fmla="val 3721"/>
            </a:avLst>
          </a:prstGeom>
          <a:solidFill>
            <a:srgbClr val="F3F7F9"/>
          </a:solidFill>
          <a:ln w="12700">
            <a:solidFill>
              <a:srgbClr val="DDE8ED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4434840" y="3657600"/>
            <a:ext cx="82296" cy="1965960"/>
          </a:xfrm>
          <a:prstGeom prst="rect">
            <a:avLst/>
          </a:prstGeom>
          <a:solidFill>
            <a:srgbClr val="E6784F"/>
          </a:solidFill>
          <a:ln w="12700">
            <a:solidFill>
              <a:srgbClr val="E6784F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4645152" y="3822192"/>
            <a:ext cx="27706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84A"/>
                </a:solidFill>
              </a:rPr>
              <a:t>Krisenkommunikation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4645152" y="4187952"/>
            <a:ext cx="277063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150" dirty="0">
                <a:solidFill>
                  <a:srgbClr val="5C6D75"/>
                </a:solidFill>
              </a:rPr>
              <a:t>Transparent, empathisch und verlässlich kommunizieren</a:t>
            </a:r>
            <a:endParaRPr lang="en-US" sz="1150" dirty="0"/>
          </a:p>
          <a:p>
            <a:r>
              <a:rPr lang="en-US" sz="1150" dirty="0">
                <a:solidFill>
                  <a:srgbClr val="5C6D75"/>
                </a:solidFill>
              </a:rPr>
              <a:t>Spekulationen und Schuldzuweisungen vermeiden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7909560" y="3657600"/>
            <a:ext cx="3154680" cy="1965960"/>
          </a:xfrm>
          <a:prstGeom prst="roundRect">
            <a:avLst>
              <a:gd name="adj" fmla="val 3721"/>
            </a:avLst>
          </a:prstGeom>
          <a:solidFill>
            <a:srgbClr val="F3F7F9"/>
          </a:solidFill>
          <a:ln w="12700">
            <a:solidFill>
              <a:srgbClr val="DDE8ED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7909560" y="3657600"/>
            <a:ext cx="82296" cy="1965960"/>
          </a:xfrm>
          <a:prstGeom prst="rect">
            <a:avLst/>
          </a:prstGeom>
          <a:solidFill>
            <a:srgbClr val="75B843"/>
          </a:solidFill>
          <a:ln w="12700">
            <a:solidFill>
              <a:srgbClr val="75B843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119872" y="3822192"/>
            <a:ext cx="27706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84A"/>
                </a:solidFill>
              </a:rPr>
              <a:t>Fürsorge &amp; Rehabilitation</a:t>
            </a:r>
            <a:endParaRPr lang="en-US" sz="1500" dirty="0"/>
          </a:p>
        </p:txBody>
      </p:sp>
      <p:sp>
        <p:nvSpPr>
          <p:cNvPr id="23" name="Text 20"/>
          <p:cNvSpPr/>
          <p:nvPr/>
        </p:nvSpPr>
        <p:spPr>
          <a:xfrm>
            <a:off x="8119872" y="4187952"/>
            <a:ext cx="277063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150" dirty="0">
                <a:solidFill>
                  <a:srgbClr val="5C6D75"/>
                </a:solidFill>
              </a:rPr>
              <a:t>Auch beschuldigte Personen angemessen begleiten</a:t>
            </a:r>
            <a:endParaRPr lang="en-US" sz="1150" dirty="0"/>
          </a:p>
          <a:p>
            <a:r>
              <a:rPr lang="en-US" sz="1150" dirty="0">
                <a:solidFill>
                  <a:srgbClr val="5C6D75"/>
                </a:solidFill>
              </a:rPr>
              <a:t>Bei unbegründetem Verdacht Rehabilitation sichern</a:t>
            </a:r>
            <a:endParaRPr lang="en-US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A9E0"/>
          </a:solidFill>
          <a:ln w="12700">
            <a:solidFill>
              <a:srgbClr val="00A9E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238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Prävention, Intervention und Aufarbeitung gehören zusammen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94360" y="932688"/>
            <a:ext cx="10972800" cy="1"/>
          </a:xfrm>
          <a:prstGeom prst="line">
            <a:avLst/>
          </a:prstGeom>
          <a:noFill/>
          <a:ln w="12700">
            <a:solidFill>
              <a:srgbClr val="D9E5E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0528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5C6D75"/>
                </a:solidFill>
              </a:rPr>
              <a:t>Diakonie RWL · FUVSS-PIA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1064240" y="6473952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00A9E0"/>
                </a:solidFill>
              </a:rPr>
              <a:t>07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960120" y="1920240"/>
            <a:ext cx="3063240" cy="2057400"/>
          </a:xfrm>
          <a:prstGeom prst="roundRect">
            <a:avLst>
              <a:gd name="adj" fmla="val 4444"/>
            </a:avLst>
          </a:prstGeom>
          <a:solidFill>
            <a:srgbClr val="F5F8F9"/>
          </a:solidFill>
          <a:ln w="25400">
            <a:solidFill>
              <a:srgbClr val="75B84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188720" y="2240280"/>
            <a:ext cx="2606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75B843"/>
                </a:solidFill>
              </a:rPr>
              <a:t>PRÄVENTION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280160" y="2788920"/>
            <a:ext cx="2423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12384A"/>
                </a:solidFill>
              </a:rPr>
              <a:t>Risiken erkennen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12384A"/>
                </a:solidFill>
              </a:rPr>
              <a:t>Schutzkonzepte leben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12384A"/>
                </a:solidFill>
              </a:rPr>
              <a:t>Mitarbeitende stärken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572000" y="1920240"/>
            <a:ext cx="3063240" cy="2057400"/>
          </a:xfrm>
          <a:prstGeom prst="roundRect">
            <a:avLst>
              <a:gd name="adj" fmla="val 4444"/>
            </a:avLst>
          </a:prstGeom>
          <a:solidFill>
            <a:srgbClr val="F5F8F9"/>
          </a:solidFill>
          <a:ln w="25400">
            <a:solidFill>
              <a:srgbClr val="5B2A7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800600" y="2240280"/>
            <a:ext cx="2606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5B2A77"/>
                </a:solidFill>
              </a:rPr>
              <a:t>INTERVENTION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4892040" y="2788920"/>
            <a:ext cx="2423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12384A"/>
                </a:solidFill>
              </a:rPr>
              <a:t>Klar reagieren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12384A"/>
                </a:solidFill>
              </a:rPr>
              <a:t>Betroffene schützen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12384A"/>
                </a:solidFill>
              </a:rPr>
              <a:t>Verlässlich handeln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183880" y="1920240"/>
            <a:ext cx="3063240" cy="2057400"/>
          </a:xfrm>
          <a:prstGeom prst="roundRect">
            <a:avLst>
              <a:gd name="adj" fmla="val 4444"/>
            </a:avLst>
          </a:prstGeom>
          <a:solidFill>
            <a:srgbClr val="F5F8F9"/>
          </a:solidFill>
          <a:ln w="25400">
            <a:solidFill>
              <a:srgbClr val="005CA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412480" y="2240280"/>
            <a:ext cx="2606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05CA9"/>
                </a:solidFill>
              </a:rPr>
              <a:t>AUFARBEITUNG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503920" y="2788920"/>
            <a:ext cx="2423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12384A"/>
                </a:solidFill>
              </a:rPr>
              <a:t>Verantwortung klären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12384A"/>
                </a:solidFill>
              </a:rPr>
              <a:t>Strukturen verstehen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12384A"/>
                </a:solidFill>
              </a:rPr>
              <a:t>Konsequenzen umsetzen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096512" y="2706624"/>
            <a:ext cx="365760" cy="502920"/>
          </a:xfrm>
          <a:prstGeom prst="chevron">
            <a:avLst/>
          </a:prstGeom>
          <a:solidFill>
            <a:srgbClr val="BFD3DC"/>
          </a:solidFill>
          <a:ln w="12700">
            <a:solidFill>
              <a:srgbClr val="BFD3D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708392" y="2706624"/>
            <a:ext cx="365760" cy="502920"/>
          </a:xfrm>
          <a:prstGeom prst="chevron">
            <a:avLst/>
          </a:prstGeom>
          <a:solidFill>
            <a:srgbClr val="BFD3DC"/>
          </a:solidFill>
          <a:ln w="12700">
            <a:solidFill>
              <a:srgbClr val="BFD3DC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 flipH="1">
            <a:off x="2560320" y="4343400"/>
            <a:ext cx="7086600" cy="1"/>
          </a:xfrm>
          <a:prstGeom prst="line">
            <a:avLst/>
          </a:prstGeom>
          <a:noFill/>
          <a:ln w="38100">
            <a:solidFill>
              <a:srgbClr val="00A9E0"/>
            </a:solidFill>
            <a:prstDash val="solid"/>
            <a:headEnd type="triangle"/>
          </a:ln>
        </p:spPr>
      </p:sp>
      <p:sp>
        <p:nvSpPr>
          <p:cNvPr id="19" name="Text 17"/>
          <p:cNvSpPr/>
          <p:nvPr/>
        </p:nvSpPr>
        <p:spPr>
          <a:xfrm>
            <a:off x="2011680" y="4617720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0A9E0"/>
                </a:solidFill>
              </a:rPr>
              <a:t>Erkenntnisse aus Intervention und Aufarbeitung stärken erneut die Prävention.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1143000" y="5715000"/>
            <a:ext cx="9921240" cy="438912"/>
          </a:xfrm>
          <a:prstGeom prst="rect">
            <a:avLst/>
          </a:prstGeom>
          <a:solidFill>
            <a:srgbClr val="12384A"/>
          </a:solidFill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Gemeinsame Leitbotschaft: Schutz, Verantwortung und institutionelles Lernen sind ein kontinuierlicher Auftrag.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Diakonie RWL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Schutz vor und Intervention bei sexualisierter Gewalt</dc:title>
  <dc:subject>Arbeitshilfe Schutz vor und Intervention bei sexualisierter Gewalt</dc:subject>
  <dc:creator>Tykwer, Klaus</dc:creator>
  <cp:lastModifiedBy>Tykwer, Klaus</cp:lastModifiedBy>
  <cp:revision>2</cp:revision>
  <dcterms:created xsi:type="dcterms:W3CDTF">2026-09-23T15:22:40Z</dcterms:created>
  <dcterms:modified xsi:type="dcterms:W3CDTF">2026-09-23T15:26:30Z</dcterms:modified>
</cp:coreProperties>
</file>